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16350E-1934-8698-9E88-DAB8F41A23EA}" name="David Hyrapiet" initials="" userId="S::dh@mphcreative.com::71021765-7348-4832-9ce6-8c0e8438f846" providerId="AD"/>
  <p188:author id="{AA2E18D1-4FC5-395A-56DD-E95ACD173C45}" name="Jenny Fox" initials="JF" userId="S::Jenny.Fox@pshe-association.org.uk::2a9d483f-3ac6-4911-84ca-318615ef2ea8" providerId="AD"/>
  <p188:author id="{2E3982DE-B6AF-825B-A730-B41907E49A5F}" name="Bethan Miller" initials="BM" userId="S::Bethan@pshe-association.org.uk::8b37be82-edc0-4999-995a-d91d7fe15a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9AA02-E6B3-4F33-8FA5-09C909566635}" v="7" dt="2025-04-28T14:33:24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95"/>
    <p:restoredTop sz="94694"/>
  </p:normalViewPr>
  <p:slideViewPr>
    <p:cSldViewPr snapToGrid="0" snapToObjects="1" showGuides="1">
      <p:cViewPr varScale="1">
        <p:scale>
          <a:sx n="111" d="100"/>
          <a:sy n="111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E2F958-6F88-0D42-844B-0BC7E083B9C1}"/>
              </a:ext>
            </a:extLst>
          </p:cNvPr>
          <p:cNvSpPr/>
          <p:nvPr userDrawn="1"/>
        </p:nvSpPr>
        <p:spPr>
          <a:xfrm>
            <a:off x="0" y="5427531"/>
            <a:ext cx="12192000" cy="1430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A83CAD-A838-6F48-BCAD-95428DA2B2E3}"/>
              </a:ext>
            </a:extLst>
          </p:cNvPr>
          <p:cNvSpPr txBox="1">
            <a:spLocks/>
          </p:cNvSpPr>
          <p:nvPr/>
        </p:nvSpPr>
        <p:spPr>
          <a:xfrm>
            <a:off x="504375" y="2482587"/>
            <a:ext cx="11063203" cy="946413"/>
          </a:xfrm>
          <a:prstGeom prst="rect">
            <a:avLst/>
          </a:prstGeom>
        </p:spPr>
        <p:txBody>
          <a:bodyPr wrap="square" l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 dirty="0">
                <a:solidFill>
                  <a:schemeClr val="accent1"/>
                </a:solidFill>
              </a:rPr>
              <a:t>Participating in Research</a:t>
            </a:r>
            <a:endParaRPr lang="en-GB" sz="6500" b="1" dirty="0">
              <a:solidFill>
                <a:schemeClr val="accent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939FF6-7E29-0340-A381-FDD5793F7873}"/>
              </a:ext>
            </a:extLst>
          </p:cNvPr>
          <p:cNvSpPr txBox="1">
            <a:spLocks/>
          </p:cNvSpPr>
          <p:nvPr/>
        </p:nvSpPr>
        <p:spPr>
          <a:xfrm>
            <a:off x="540000" y="3624353"/>
            <a:ext cx="10488057" cy="107927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b="1" dirty="0">
                <a:solidFill>
                  <a:schemeClr val="accent2"/>
                </a:solidFill>
              </a:rPr>
              <a:t>Lesson 1: Pre-Survey – Participating in Research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Key Stage 3-4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702BCF-17FD-054C-A981-0954C2B66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3216" y="512763"/>
            <a:ext cx="1187922" cy="1079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1E4CBD4-8729-DA42-A637-FAE0DC484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61" y="512762"/>
            <a:ext cx="1527428" cy="118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7386F2-9614-6C47-9F74-FA2C653A4BBD}"/>
              </a:ext>
            </a:extLst>
          </p:cNvPr>
          <p:cNvSpPr/>
          <p:nvPr userDrawn="1"/>
        </p:nvSpPr>
        <p:spPr>
          <a:xfrm>
            <a:off x="0" y="5279185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A802D9-0AF5-234A-BFC5-B1B8C4541F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3216" y="5841020"/>
            <a:ext cx="1187922" cy="671142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71D3D63-E9B8-8843-AD6A-67D5295F6DC0}"/>
              </a:ext>
            </a:extLst>
          </p:cNvPr>
          <p:cNvSpPr txBox="1">
            <a:spLocks/>
          </p:cNvSpPr>
          <p:nvPr userDrawn="1"/>
        </p:nvSpPr>
        <p:spPr>
          <a:xfrm>
            <a:off x="285008" y="6150724"/>
            <a:ext cx="2743200" cy="638908"/>
          </a:xfrm>
          <a:prstGeom prst="rect">
            <a:avLst/>
          </a:prstGeom>
        </p:spPr>
        <p:txBody>
          <a:bodyPr lIns="288000" rIns="28800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PSHE Association 2025</a:t>
            </a:r>
          </a:p>
        </p:txBody>
      </p:sp>
    </p:spTree>
    <p:extLst>
      <p:ext uri="{BB962C8B-B14F-4D97-AF65-F5344CB8AC3E}">
        <p14:creationId xmlns:p14="http://schemas.microsoft.com/office/powerpoint/2010/main" val="366497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  <p15:guide id="2" pos="7333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BCA9B8-4818-2045-9869-7B8BF1B2BFDB}"/>
              </a:ext>
            </a:extLst>
          </p:cNvPr>
          <p:cNvSpPr/>
          <p:nvPr userDrawn="1"/>
        </p:nvSpPr>
        <p:spPr>
          <a:xfrm>
            <a:off x="0" y="6219092"/>
            <a:ext cx="12192000" cy="638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9B94D-FC3D-CC44-BF94-3AD49C62E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43" y="455503"/>
            <a:ext cx="8867657" cy="612001"/>
          </a:xfrm>
          <a:prstGeom prst="rect">
            <a:avLst/>
          </a:prstGeom>
        </p:spPr>
        <p:txBody>
          <a:bodyPr lIns="0" anchor="b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93E87-9D46-F346-B7E2-6D9335508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42" y="1816925"/>
            <a:ext cx="11059995" cy="462755"/>
          </a:xfrm>
          <a:prstGeom prst="rect">
            <a:avLst/>
          </a:prstGeom>
        </p:spPr>
        <p:txBody>
          <a:bodyPr lIns="0" tIns="46800" r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088D83-B4B8-CD4A-84E8-AC26D22CC29E}"/>
              </a:ext>
            </a:extLst>
          </p:cNvPr>
          <p:cNvSpPr txBox="1">
            <a:spLocks/>
          </p:cNvSpPr>
          <p:nvPr userDrawn="1"/>
        </p:nvSpPr>
        <p:spPr>
          <a:xfrm>
            <a:off x="4175" y="6219092"/>
            <a:ext cx="4116888" cy="638908"/>
          </a:xfrm>
          <a:prstGeom prst="rect">
            <a:avLst/>
          </a:prstGeom>
        </p:spPr>
        <p:txBody>
          <a:bodyPr lIns="288000" rIns="28800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Participating in Research: </a:t>
            </a:r>
            <a:r>
              <a:rPr lang="en-US" dirty="0"/>
              <a:t>Key Stage 3-4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A4100-B9D6-3448-BAA5-077E6CBBC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1452" y="353134"/>
            <a:ext cx="689686" cy="62673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4DB2D77-71B8-DF47-BC91-DFF4B63E0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9384" y="371125"/>
            <a:ext cx="851150" cy="662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F248E9-CC9D-2940-A07B-0175FADAA7CF}"/>
              </a:ext>
            </a:extLst>
          </p:cNvPr>
          <p:cNvCxnSpPr/>
          <p:nvPr userDrawn="1"/>
        </p:nvCxnSpPr>
        <p:spPr>
          <a:xfrm>
            <a:off x="550863" y="1294410"/>
            <a:ext cx="11090275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5281377-9624-D64F-A69D-CADDF81CE8D7}"/>
              </a:ext>
            </a:extLst>
          </p:cNvPr>
          <p:cNvSpPr txBox="1">
            <a:spLocks/>
          </p:cNvSpPr>
          <p:nvPr userDrawn="1"/>
        </p:nvSpPr>
        <p:spPr>
          <a:xfrm>
            <a:off x="9448800" y="6219092"/>
            <a:ext cx="2743200" cy="638908"/>
          </a:xfrm>
          <a:prstGeom prst="rect">
            <a:avLst/>
          </a:prstGeom>
        </p:spPr>
        <p:txBody>
          <a:bodyPr rIns="28800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© PSHE Association 2025</a:t>
            </a:r>
          </a:p>
        </p:txBody>
      </p:sp>
    </p:spTree>
    <p:extLst>
      <p:ext uri="{BB962C8B-B14F-4D97-AF65-F5344CB8AC3E}">
        <p14:creationId xmlns:p14="http://schemas.microsoft.com/office/powerpoint/2010/main" val="212025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47" userDrawn="1">
          <p15:clr>
            <a:srgbClr val="FBAE40"/>
          </p15:clr>
        </p15:guide>
        <p15:guide id="4" pos="7333" userDrawn="1">
          <p15:clr>
            <a:srgbClr val="FBAE40"/>
          </p15:clr>
        </p15:guide>
        <p15:guide id="5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BB4C22-BD45-174E-9357-677869DCCC03}"/>
              </a:ext>
            </a:extLst>
          </p:cNvPr>
          <p:cNvSpPr/>
          <p:nvPr userDrawn="1"/>
        </p:nvSpPr>
        <p:spPr>
          <a:xfrm>
            <a:off x="9373966" y="1"/>
            <a:ext cx="2533135" cy="1383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76200" dir="2700000" sx="101000" sy="101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CA9B8-4818-2045-9869-7B8BF1B2BFDB}"/>
              </a:ext>
            </a:extLst>
          </p:cNvPr>
          <p:cNvSpPr/>
          <p:nvPr userDrawn="1"/>
        </p:nvSpPr>
        <p:spPr>
          <a:xfrm>
            <a:off x="0" y="6219092"/>
            <a:ext cx="12192000" cy="638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9B94D-FC3D-CC44-BF94-3AD49C62E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43" y="455503"/>
            <a:ext cx="8867657" cy="612001"/>
          </a:xfrm>
          <a:prstGeom prst="rect">
            <a:avLst/>
          </a:prstGeom>
        </p:spPr>
        <p:txBody>
          <a:bodyPr lIns="0" anchor="b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93E87-9D46-F346-B7E2-6D9335508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42" y="1816925"/>
            <a:ext cx="11059995" cy="462755"/>
          </a:xfrm>
          <a:prstGeom prst="rect">
            <a:avLst/>
          </a:prstGeom>
        </p:spPr>
        <p:txBody>
          <a:bodyPr lIns="0" tIns="46800" r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088D83-B4B8-CD4A-84E8-AC26D22CC29E}"/>
              </a:ext>
            </a:extLst>
          </p:cNvPr>
          <p:cNvSpPr txBox="1">
            <a:spLocks/>
          </p:cNvSpPr>
          <p:nvPr userDrawn="1"/>
        </p:nvSpPr>
        <p:spPr>
          <a:xfrm>
            <a:off x="4175" y="6219092"/>
            <a:ext cx="4116888" cy="638908"/>
          </a:xfrm>
          <a:prstGeom prst="rect">
            <a:avLst/>
          </a:prstGeom>
        </p:spPr>
        <p:txBody>
          <a:bodyPr lIns="288000" rIns="28800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Participating in Research: </a:t>
            </a:r>
            <a:r>
              <a:rPr lang="en-US" dirty="0">
                <a:solidFill>
                  <a:schemeClr val="bg1"/>
                </a:solidFill>
              </a:rPr>
              <a:t>Key Stage 3-4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A4100-B9D6-3448-BAA5-077E6CBBC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1452" y="353134"/>
            <a:ext cx="689686" cy="62673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4DB2D77-71B8-DF47-BC91-DFF4B63E0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9384" y="371125"/>
            <a:ext cx="851150" cy="662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F248E9-CC9D-2940-A07B-0175FADAA7CF}"/>
              </a:ext>
            </a:extLst>
          </p:cNvPr>
          <p:cNvCxnSpPr>
            <a:cxnSpLocks/>
          </p:cNvCxnSpPr>
          <p:nvPr userDrawn="1"/>
        </p:nvCxnSpPr>
        <p:spPr>
          <a:xfrm>
            <a:off x="550863" y="1294410"/>
            <a:ext cx="8518996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5281377-9624-D64F-A69D-CADDF81CE8D7}"/>
              </a:ext>
            </a:extLst>
          </p:cNvPr>
          <p:cNvSpPr txBox="1">
            <a:spLocks/>
          </p:cNvSpPr>
          <p:nvPr userDrawn="1"/>
        </p:nvSpPr>
        <p:spPr>
          <a:xfrm>
            <a:off x="9448800" y="6219092"/>
            <a:ext cx="2743200" cy="638908"/>
          </a:xfrm>
          <a:prstGeom prst="rect">
            <a:avLst/>
          </a:prstGeom>
        </p:spPr>
        <p:txBody>
          <a:bodyPr rIns="28800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© PSHE Association 2025</a:t>
            </a:r>
          </a:p>
        </p:txBody>
      </p:sp>
    </p:spTree>
    <p:extLst>
      <p:ext uri="{BB962C8B-B14F-4D97-AF65-F5344CB8AC3E}">
        <p14:creationId xmlns:p14="http://schemas.microsoft.com/office/powerpoint/2010/main" val="91804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47" userDrawn="1">
          <p15:clr>
            <a:srgbClr val="FBAE40"/>
          </p15:clr>
        </p15:guide>
        <p15:guide id="4" pos="7333" userDrawn="1">
          <p15:clr>
            <a:srgbClr val="FBAE40"/>
          </p15:clr>
        </p15:guide>
        <p15:guide id="5" orient="horz" pos="5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A78D2B-C23F-AF4F-A543-ABB0DFDB4410}"/>
              </a:ext>
            </a:extLst>
          </p:cNvPr>
          <p:cNvSpPr/>
          <p:nvPr userDrawn="1"/>
        </p:nvSpPr>
        <p:spPr>
          <a:xfrm>
            <a:off x="0" y="0"/>
            <a:ext cx="2011680" cy="6870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CA9B8-4818-2045-9869-7B8BF1B2BFDB}"/>
              </a:ext>
            </a:extLst>
          </p:cNvPr>
          <p:cNvSpPr/>
          <p:nvPr userDrawn="1"/>
        </p:nvSpPr>
        <p:spPr>
          <a:xfrm>
            <a:off x="0" y="6219092"/>
            <a:ext cx="12192000" cy="6389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9B94D-FC3D-CC44-BF94-3AD49C62E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598" y="455503"/>
            <a:ext cx="7126202" cy="612001"/>
          </a:xfrm>
          <a:prstGeom prst="rect">
            <a:avLst/>
          </a:prstGeom>
        </p:spPr>
        <p:txBody>
          <a:bodyPr lIns="0" anchor="b"/>
          <a:lstStyle>
            <a:lvl1pPr algn="l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93E87-9D46-F346-B7E2-6D9335508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597" y="1816925"/>
            <a:ext cx="9318540" cy="462755"/>
          </a:xfrm>
          <a:prstGeom prst="rect">
            <a:avLst/>
          </a:prstGeom>
        </p:spPr>
        <p:txBody>
          <a:bodyPr lIns="0" tIns="46800" r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088D83-B4B8-CD4A-84E8-AC26D22CC29E}"/>
              </a:ext>
            </a:extLst>
          </p:cNvPr>
          <p:cNvSpPr txBox="1">
            <a:spLocks/>
          </p:cNvSpPr>
          <p:nvPr userDrawn="1"/>
        </p:nvSpPr>
        <p:spPr>
          <a:xfrm>
            <a:off x="4175" y="6219092"/>
            <a:ext cx="4116888" cy="638908"/>
          </a:xfrm>
          <a:prstGeom prst="rect">
            <a:avLst/>
          </a:prstGeom>
        </p:spPr>
        <p:txBody>
          <a:bodyPr lIns="288000" rIns="28800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Participating in Research: </a:t>
            </a:r>
            <a:r>
              <a:rPr lang="en-US" dirty="0"/>
              <a:t>Key Stage 3-4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A4100-B9D6-3448-BAA5-077E6CBBC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1452" y="353134"/>
            <a:ext cx="689686" cy="62673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4DB2D77-71B8-DF47-BC91-DFF4B63E0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9384" y="371125"/>
            <a:ext cx="851150" cy="662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F248E9-CC9D-2940-A07B-0175FADAA7CF}"/>
              </a:ext>
            </a:extLst>
          </p:cNvPr>
          <p:cNvCxnSpPr>
            <a:cxnSpLocks/>
          </p:cNvCxnSpPr>
          <p:nvPr userDrawn="1"/>
        </p:nvCxnSpPr>
        <p:spPr>
          <a:xfrm>
            <a:off x="2322598" y="1294410"/>
            <a:ext cx="931854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5281377-9624-D64F-A69D-CADDF81CE8D7}"/>
              </a:ext>
            </a:extLst>
          </p:cNvPr>
          <p:cNvSpPr txBox="1">
            <a:spLocks/>
          </p:cNvSpPr>
          <p:nvPr userDrawn="1"/>
        </p:nvSpPr>
        <p:spPr>
          <a:xfrm>
            <a:off x="9448800" y="6219092"/>
            <a:ext cx="2743200" cy="638908"/>
          </a:xfrm>
          <a:prstGeom prst="rect">
            <a:avLst/>
          </a:prstGeom>
        </p:spPr>
        <p:txBody>
          <a:bodyPr rIns="28800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© PSHE Association 2025</a:t>
            </a:r>
          </a:p>
        </p:txBody>
      </p:sp>
    </p:spTree>
    <p:extLst>
      <p:ext uri="{BB962C8B-B14F-4D97-AF65-F5344CB8AC3E}">
        <p14:creationId xmlns:p14="http://schemas.microsoft.com/office/powerpoint/2010/main" val="2939330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47">
          <p15:clr>
            <a:srgbClr val="FBAE40"/>
          </p15:clr>
        </p15:guide>
        <p15:guide id="4" pos="7333">
          <p15:clr>
            <a:srgbClr val="FBAE40"/>
          </p15:clr>
        </p15:guide>
        <p15:guide id="5" orient="horz" pos="5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94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childline.org.uk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nhs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youngminds.org.uk/" TargetMode="External"/><Relationship Id="rId4" Type="http://schemas.openxmlformats.org/officeDocument/2006/relationships/hyperlink" Target="http://www.childline.org.uk/info-advice/you-your-body/drugs-alcohol-smoking/vap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53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DCB-E480-394C-9CD5-CA645934F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22626-E96A-CD4B-95DA-CC818E5A6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42" y="1298765"/>
            <a:ext cx="8400298" cy="184775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000" dirty="0"/>
              <a:t>If you have queries or require further support regarding what we have learn about today, talk to: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 parent/carer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teacher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Head of Year/Form tutor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6E09D-1F57-8F4D-B0DA-66D971BD408F}"/>
              </a:ext>
            </a:extLst>
          </p:cNvPr>
          <p:cNvSpPr/>
          <p:nvPr/>
        </p:nvSpPr>
        <p:spPr>
          <a:xfrm>
            <a:off x="303866" y="3042708"/>
            <a:ext cx="7925734" cy="31292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16000" rIns="288000" bIns="216000" rtlCol="0" anchor="ctr">
            <a:spAutoFit/>
          </a:bodyPr>
          <a:lstStyle/>
          <a:p>
            <a:pPr>
              <a:spcAft>
                <a:spcPts val="1200"/>
              </a:spcAft>
              <a:buClr>
                <a:schemeClr val="accent4"/>
              </a:buClr>
            </a:pPr>
            <a:r>
              <a:rPr lang="en-US" sz="2000" dirty="0">
                <a:solidFill>
                  <a:schemeClr val="tx1"/>
                </a:solidFill>
              </a:rPr>
              <a:t>Support about alcohol, smoking, vaping and other drugs is available from:</a:t>
            </a:r>
          </a:p>
          <a:p>
            <a:pPr marL="342900" indent="-34290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Visit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www.nhs.uk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Childline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www.childline.org.uk</a:t>
            </a:r>
            <a:r>
              <a:rPr lang="en-US" sz="2000" dirty="0">
                <a:solidFill>
                  <a:schemeClr val="tx1"/>
                </a:solidFill>
              </a:rPr>
              <a:t>  0800 1111</a:t>
            </a:r>
          </a:p>
          <a:p>
            <a:pPr marL="342900" indent="-3429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Childline: Advice about vaping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www.childline.org.uk/info-advice/you-your-body/drugs-alcohol-smoking/vaping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Young Minds 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www.youngminds.org.uk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A magnifying glass and question mark&#10;&#10;Description automatically generated with medium confidence">
            <a:extLst>
              <a:ext uri="{FF2B5EF4-FFF2-40B4-BE49-F238E27FC236}">
                <a16:creationId xmlns:a16="http://schemas.microsoft.com/office/drawing/2014/main" id="{DFC5D9E0-322B-C942-8F3C-C8B9D8B5E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861" y="2820550"/>
            <a:ext cx="1655333" cy="2093971"/>
          </a:xfrm>
          <a:prstGeom prst="rect">
            <a:avLst/>
          </a:prstGeom>
        </p:spPr>
      </p:pic>
      <p:pic>
        <p:nvPicPr>
          <p:cNvPr id="8" name="Picture 7" descr="A picture containing graphics, clipart, art, graphic design&#10;&#10;Description automatically generated">
            <a:extLst>
              <a:ext uri="{FF2B5EF4-FFF2-40B4-BE49-F238E27FC236}">
                <a16:creationId xmlns:a16="http://schemas.microsoft.com/office/drawing/2014/main" id="{D94AEBC5-E421-2F46-94BB-2BB0A295A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8080" y="3867536"/>
            <a:ext cx="1897644" cy="1913524"/>
          </a:xfrm>
          <a:prstGeom prst="rect">
            <a:avLst/>
          </a:prstGeom>
        </p:spPr>
      </p:pic>
      <p:pic>
        <p:nvPicPr>
          <p:cNvPr id="10" name="Picture 9" descr="A question mark in a circle&#10;&#10;Description automatically generated with medium confidence">
            <a:extLst>
              <a:ext uri="{FF2B5EF4-FFF2-40B4-BE49-F238E27FC236}">
                <a16:creationId xmlns:a16="http://schemas.microsoft.com/office/drawing/2014/main" id="{B69F2E87-0B9E-944F-8E69-38F4E91EA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0720" y="1749697"/>
            <a:ext cx="1708647" cy="16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46BE-B0C3-3647-9022-FC79056A3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Extension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4F70F-E385-8240-92EF-F4A85F28A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43" y="2108580"/>
            <a:ext cx="7155162" cy="12014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Write a list of research questions you think would help researchers and decision-makers </a:t>
            </a:r>
            <a:br>
              <a:rPr lang="en-US" b="1" dirty="0"/>
            </a:br>
            <a:r>
              <a:rPr lang="en-US" b="1" dirty="0"/>
              <a:t>to better understand the needs of young people.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36A6FC-19F5-8A4B-B1E5-57EA4ECCCBD3}"/>
              </a:ext>
            </a:extLst>
          </p:cNvPr>
          <p:cNvSpPr/>
          <p:nvPr/>
        </p:nvSpPr>
        <p:spPr>
          <a:xfrm>
            <a:off x="550864" y="3669632"/>
            <a:ext cx="7155162" cy="15972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ctr">
            <a:spAutoFit/>
          </a:bodyPr>
          <a:lstStyle/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2200" dirty="0">
                <a:solidFill>
                  <a:schemeClr val="tx1"/>
                </a:solidFill>
              </a:rPr>
              <a:t>Remember to focus on research questions that would be uplifting for young people taking part in a study and would support their health and wellbeing.</a:t>
            </a:r>
          </a:p>
        </p:txBody>
      </p:sp>
      <p:pic>
        <p:nvPicPr>
          <p:cNvPr id="8" name="Picture 7" descr="A clipboard with check marks and a pencil&#10;&#10;Description automatically generated with medium confidence">
            <a:extLst>
              <a:ext uri="{FF2B5EF4-FFF2-40B4-BE49-F238E27FC236}">
                <a16:creationId xmlns:a16="http://schemas.microsoft.com/office/drawing/2014/main" id="{2D64FB75-360C-6C4A-A823-9470F883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948" y="1712726"/>
            <a:ext cx="3112380" cy="38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7148-F65B-A744-916C-68AA302C4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Ground Rules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29998-27DC-854B-817B-A195CECF2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[add your class rules here]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[add your class rules here]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[add your class rules here]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[add your class rules here]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[add your class rules here]</a:t>
            </a:r>
          </a:p>
        </p:txBody>
      </p:sp>
    </p:spTree>
    <p:extLst>
      <p:ext uri="{BB962C8B-B14F-4D97-AF65-F5344CB8AC3E}">
        <p14:creationId xmlns:p14="http://schemas.microsoft.com/office/powerpoint/2010/main" val="14474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7148-F65B-A744-916C-68AA302C4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43" y="455503"/>
            <a:ext cx="8867657" cy="612001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29998-27DC-854B-817B-A195CECF2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1613960"/>
            <a:ext cx="11060113" cy="590931"/>
          </a:xfrm>
        </p:spPr>
        <p:txBody>
          <a:bodyPr lIns="0" tIns="46800" anchor="t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To learn about the benefits of young people’s involvement in studies that may affect their health and wellbeing, and develop understanding of consent in relation to surveys.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70C8E4D-4B2D-2E46-986D-152BA97733AE}"/>
              </a:ext>
            </a:extLst>
          </p:cNvPr>
          <p:cNvSpPr txBox="1">
            <a:spLocks/>
          </p:cNvSpPr>
          <p:nvPr/>
        </p:nvSpPr>
        <p:spPr>
          <a:xfrm>
            <a:off x="581025" y="4205524"/>
            <a:ext cx="11060113" cy="1554272"/>
          </a:xfrm>
          <a:prstGeom prst="rect">
            <a:avLst/>
          </a:prstGeom>
        </p:spPr>
        <p:txBody>
          <a:bodyPr lIns="0" tIns="46800" rIns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b="1" i="1" dirty="0">
                <a:solidFill>
                  <a:schemeClr val="accent2"/>
                </a:solidFill>
              </a:rPr>
              <a:t>By the end of the lesson I will be able to…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describe the rights of young people involved in research, including that they can choose whether to give their consent to participate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explain how data is gathered for research studies, how this can be kept private and how it might be used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evaluate the benefits and drawbacks of young people participating in research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7B92A4-83B0-9F46-B630-2F810FF0648A}"/>
              </a:ext>
            </a:extLst>
          </p:cNvPr>
          <p:cNvSpPr txBox="1">
            <a:spLocks/>
          </p:cNvSpPr>
          <p:nvPr/>
        </p:nvSpPr>
        <p:spPr>
          <a:xfrm>
            <a:off x="581143" y="3047067"/>
            <a:ext cx="8867657" cy="612001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Learning Outcomes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8F628-0AE8-3347-8C6E-F4A403CE6AB9}"/>
              </a:ext>
            </a:extLst>
          </p:cNvPr>
          <p:cNvCxnSpPr/>
          <p:nvPr/>
        </p:nvCxnSpPr>
        <p:spPr>
          <a:xfrm>
            <a:off x="550863" y="3885974"/>
            <a:ext cx="11090275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8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8056-EB66-0746-9E90-83B1CEB4F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Young people in research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4A09B6-9955-DF40-8D5B-C76520839C4A}"/>
              </a:ext>
            </a:extLst>
          </p:cNvPr>
          <p:cNvGrpSpPr/>
          <p:nvPr/>
        </p:nvGrpSpPr>
        <p:grpSpPr>
          <a:xfrm>
            <a:off x="550862" y="1702679"/>
            <a:ext cx="11090275" cy="1935842"/>
            <a:chOff x="550862" y="1702679"/>
            <a:chExt cx="11090275" cy="19358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99492B-B5BD-904A-9793-D58B2AB69631}"/>
                </a:ext>
              </a:extLst>
            </p:cNvPr>
            <p:cNvSpPr/>
            <p:nvPr/>
          </p:nvSpPr>
          <p:spPr>
            <a:xfrm>
              <a:off x="550862" y="1702679"/>
              <a:ext cx="11090275" cy="1935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088000" tIns="288000" rIns="288000" bIns="288000" rtlCol="0" anchor="ctr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4"/>
                </a:buClr>
              </a:pPr>
              <a:r>
                <a:rPr lang="en-US" sz="2200" b="1" dirty="0">
                  <a:solidFill>
                    <a:schemeClr val="tx1"/>
                  </a:solidFill>
                </a:rPr>
                <a:t>When making decisions that affect young people, it can be helpful for decision-makers in government or local areas to </a:t>
              </a:r>
              <a:br>
                <a:rPr lang="en-US" sz="2200" b="1" dirty="0">
                  <a:solidFill>
                    <a:schemeClr val="tx1"/>
                  </a:solidFill>
                </a:rPr>
              </a:br>
              <a:r>
                <a:rPr lang="en-US" sz="2200" b="1" dirty="0">
                  <a:solidFill>
                    <a:schemeClr val="tx1"/>
                  </a:solidFill>
                </a:rPr>
                <a:t>know more about what young people need and what their experiences are like.</a:t>
              </a:r>
            </a:p>
          </p:txBody>
        </p:sp>
        <p:pic>
          <p:nvPicPr>
            <p:cNvPr id="6" name="Picture 5" descr="A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B4A88B4-D42C-5642-8688-BEE0AD0AB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711" y="1932056"/>
              <a:ext cx="1524384" cy="1477087"/>
            </a:xfrm>
            <a:prstGeom prst="rect">
              <a:avLst/>
            </a:prstGeom>
          </p:spPr>
        </p:pic>
      </p:grpSp>
      <p:sp>
        <p:nvSpPr>
          <p:cNvPr id="9" name="Subtitle 8">
            <a:extLst>
              <a:ext uri="{FF2B5EF4-FFF2-40B4-BE49-F238E27FC236}">
                <a16:creationId xmlns:a16="http://schemas.microsoft.com/office/drawing/2014/main" id="{1259978E-E20C-EA46-972F-A5174D8D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42" y="3867898"/>
            <a:ext cx="11059995" cy="198624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A429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your own, write down answers to the following questions: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141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are...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429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potential positive outcomes of involving young people in research?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429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ways young people can be treated respectfully by researchers and decision-makers?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A429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question you have about involving young people in research?</a:t>
            </a:r>
          </a:p>
        </p:txBody>
      </p:sp>
    </p:spTree>
    <p:extLst>
      <p:ext uri="{BB962C8B-B14F-4D97-AF65-F5344CB8AC3E}">
        <p14:creationId xmlns:p14="http://schemas.microsoft.com/office/powerpoint/2010/main" val="26131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E66D28D-2BA6-C445-93E4-E26B605D577F}"/>
              </a:ext>
            </a:extLst>
          </p:cNvPr>
          <p:cNvGrpSpPr/>
          <p:nvPr/>
        </p:nvGrpSpPr>
        <p:grpSpPr>
          <a:xfrm>
            <a:off x="5937757" y="1894198"/>
            <a:ext cx="5703381" cy="3671892"/>
            <a:chOff x="5937757" y="1894198"/>
            <a:chExt cx="5703381" cy="36718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110220-58AF-FE4F-BBD4-24F5A2AEB043}"/>
                </a:ext>
              </a:extLst>
            </p:cNvPr>
            <p:cNvSpPr/>
            <p:nvPr/>
          </p:nvSpPr>
          <p:spPr>
            <a:xfrm>
              <a:off x="5937757" y="1894198"/>
              <a:ext cx="5703381" cy="3671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2C7658-1D3F-8745-A5A3-D179290E4AAC}"/>
                </a:ext>
              </a:extLst>
            </p:cNvPr>
            <p:cNvSpPr txBox="1"/>
            <p:nvPr/>
          </p:nvSpPr>
          <p:spPr>
            <a:xfrm>
              <a:off x="6579431" y="2190425"/>
              <a:ext cx="4420032" cy="832087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b="1" dirty="0">
                  <a:solidFill>
                    <a:schemeClr val="accent1"/>
                  </a:solidFill>
                </a:rPr>
                <a:t>Examples of when informed consent is needed: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95BB72-2553-A147-9D88-FDC54F664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Young people in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63A63-8F3B-404D-8ACD-9ABF3F29D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42" y="1816925"/>
            <a:ext cx="5029200" cy="394063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effectLst/>
              </a:rPr>
              <a:t>Informed consent </a:t>
            </a:r>
            <a:r>
              <a:rPr lang="en-US" sz="2000" dirty="0">
                <a:effectLst/>
              </a:rPr>
              <a:t>means that before someone agrees to do something, they have the right to </a:t>
            </a:r>
            <a:r>
              <a:rPr lang="en-US" sz="2000" b="1" dirty="0">
                <a:effectLst/>
              </a:rPr>
              <a:t>know what it involves </a:t>
            </a:r>
            <a:r>
              <a:rPr lang="en-US" sz="2000" dirty="0">
                <a:effectLst/>
              </a:rPr>
              <a:t>and what </a:t>
            </a:r>
            <a:r>
              <a:rPr lang="en-US" sz="2000" b="1" dirty="0">
                <a:effectLst/>
              </a:rPr>
              <a:t>risks</a:t>
            </a:r>
            <a:r>
              <a:rPr lang="en-US" sz="2000" dirty="0">
                <a:effectLst/>
              </a:rPr>
              <a:t> or </a:t>
            </a:r>
            <a:r>
              <a:rPr lang="en-US" sz="2000" b="1" dirty="0">
                <a:effectLst/>
              </a:rPr>
              <a:t>benefits</a:t>
            </a:r>
            <a:r>
              <a:rPr lang="en-US" sz="2000" dirty="0">
                <a:effectLst/>
              </a:rPr>
              <a:t> there are.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This helps them to make an informed decision based on what's right for them.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>
                <a:effectLst/>
              </a:rPr>
              <a:t>Informed consent is important because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it helps to </a:t>
            </a:r>
            <a:r>
              <a:rPr lang="en-US" sz="2000" b="1" dirty="0">
                <a:effectLst/>
              </a:rPr>
              <a:t>protect people's rights </a:t>
            </a:r>
            <a:r>
              <a:rPr lang="en-US" sz="2000" dirty="0">
                <a:effectLst/>
              </a:rPr>
              <a:t>and means they have the information they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need to make a decision, and that they aren't being pressured into something without fully understanding what's involved.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A37AE0-5C9C-7B4D-BF22-38AECF475895}"/>
              </a:ext>
            </a:extLst>
          </p:cNvPr>
          <p:cNvGrpSpPr/>
          <p:nvPr/>
        </p:nvGrpSpPr>
        <p:grpSpPr>
          <a:xfrm>
            <a:off x="6158606" y="3306123"/>
            <a:ext cx="1728000" cy="1963469"/>
            <a:chOff x="5937757" y="3306123"/>
            <a:chExt cx="1728000" cy="196346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87CCD4-FDAE-3F45-A672-39B3B8B1E7B9}"/>
                </a:ext>
              </a:extLst>
            </p:cNvPr>
            <p:cNvSpPr txBox="1"/>
            <p:nvPr/>
          </p:nvSpPr>
          <p:spPr>
            <a:xfrm>
              <a:off x="5937757" y="4623261"/>
              <a:ext cx="1728000" cy="646331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accent1"/>
                  </a:solidFill>
                </a:rPr>
                <a:t>Taking part in a research study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EE631A-B1B9-1D42-9096-78BE5574AF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07978" y="3306123"/>
              <a:ext cx="1187558" cy="1188000"/>
              <a:chOff x="6181686" y="1637142"/>
              <a:chExt cx="1710648" cy="171129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E6D8497-AF68-3044-A2E0-870A25CBA15B}"/>
                  </a:ext>
                </a:extLst>
              </p:cNvPr>
              <p:cNvGrpSpPr/>
              <p:nvPr/>
            </p:nvGrpSpPr>
            <p:grpSpPr>
              <a:xfrm>
                <a:off x="6181686" y="1637142"/>
                <a:ext cx="1710648" cy="1711296"/>
                <a:chOff x="8189565" y="1682239"/>
                <a:chExt cx="1710648" cy="171129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6D86F78-4692-3544-9B56-A8E367670E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89565" y="1683535"/>
                  <a:ext cx="1710000" cy="171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8">
                  <a:extLst>
                    <a:ext uri="{FF2B5EF4-FFF2-40B4-BE49-F238E27FC236}">
                      <a16:creationId xmlns:a16="http://schemas.microsoft.com/office/drawing/2014/main" id="{C26D9B9F-B803-D541-81B9-E77F10F21DE8}"/>
                    </a:ext>
                  </a:extLst>
                </p:cNvPr>
                <p:cNvSpPr/>
                <p:nvPr/>
              </p:nvSpPr>
              <p:spPr>
                <a:xfrm flipH="1">
                  <a:off x="9044565" y="1682239"/>
                  <a:ext cx="855648" cy="1711296"/>
                </a:xfrm>
                <a:custGeom>
                  <a:avLst/>
                  <a:gdLst>
                    <a:gd name="connsiteX0" fmla="*/ 0 w 1711295"/>
                    <a:gd name="connsiteY0" fmla="*/ 855648 h 1711295"/>
                    <a:gd name="connsiteX1" fmla="*/ 855648 w 1711295"/>
                    <a:gd name="connsiteY1" fmla="*/ 0 h 1711295"/>
                    <a:gd name="connsiteX2" fmla="*/ 1711296 w 1711295"/>
                    <a:gd name="connsiteY2" fmla="*/ 855648 h 1711295"/>
                    <a:gd name="connsiteX3" fmla="*/ 855648 w 1711295"/>
                    <a:gd name="connsiteY3" fmla="*/ 1711296 h 1711295"/>
                    <a:gd name="connsiteX4" fmla="*/ 0 w 1711295"/>
                    <a:gd name="connsiteY4" fmla="*/ 855648 h 1711295"/>
                    <a:gd name="connsiteX0" fmla="*/ 0 w 1731241"/>
                    <a:gd name="connsiteY0" fmla="*/ 892289 h 1747937"/>
                    <a:gd name="connsiteX1" fmla="*/ 855648 w 1731241"/>
                    <a:gd name="connsiteY1" fmla="*/ 36641 h 1747937"/>
                    <a:gd name="connsiteX2" fmla="*/ 1410237 w 1731241"/>
                    <a:gd name="connsiteY2" fmla="*/ 229824 h 1747937"/>
                    <a:gd name="connsiteX3" fmla="*/ 1711296 w 1731241"/>
                    <a:gd name="connsiteY3" fmla="*/ 892289 h 1747937"/>
                    <a:gd name="connsiteX4" fmla="*/ 855648 w 1731241"/>
                    <a:gd name="connsiteY4" fmla="*/ 1747937 h 1747937"/>
                    <a:gd name="connsiteX5" fmla="*/ 0 w 1731241"/>
                    <a:gd name="connsiteY5" fmla="*/ 892289 h 1747937"/>
                    <a:gd name="connsiteX0" fmla="*/ 0 w 1712246"/>
                    <a:gd name="connsiteY0" fmla="*/ 892289 h 1758337"/>
                    <a:gd name="connsiteX1" fmla="*/ 855648 w 1712246"/>
                    <a:gd name="connsiteY1" fmla="*/ 36641 h 1758337"/>
                    <a:gd name="connsiteX2" fmla="*/ 1410237 w 1712246"/>
                    <a:gd name="connsiteY2" fmla="*/ 229824 h 1758337"/>
                    <a:gd name="connsiteX3" fmla="*/ 1711296 w 1712246"/>
                    <a:gd name="connsiteY3" fmla="*/ 892289 h 1758337"/>
                    <a:gd name="connsiteX4" fmla="*/ 1481071 w 1712246"/>
                    <a:gd name="connsiteY4" fmla="*/ 1337407 h 1758337"/>
                    <a:gd name="connsiteX5" fmla="*/ 855648 w 1712246"/>
                    <a:gd name="connsiteY5" fmla="*/ 1747937 h 1758337"/>
                    <a:gd name="connsiteX6" fmla="*/ 0 w 1712246"/>
                    <a:gd name="connsiteY6" fmla="*/ 892289 h 1758337"/>
                    <a:gd name="connsiteX0" fmla="*/ 0 w 1712246"/>
                    <a:gd name="connsiteY0" fmla="*/ 892289 h 1765316"/>
                    <a:gd name="connsiteX1" fmla="*/ 855648 w 1712246"/>
                    <a:gd name="connsiteY1" fmla="*/ 36641 h 1765316"/>
                    <a:gd name="connsiteX2" fmla="*/ 1410237 w 1712246"/>
                    <a:gd name="connsiteY2" fmla="*/ 229824 h 1765316"/>
                    <a:gd name="connsiteX3" fmla="*/ 1711296 w 1712246"/>
                    <a:gd name="connsiteY3" fmla="*/ 892289 h 1765316"/>
                    <a:gd name="connsiteX4" fmla="*/ 1481071 w 1712246"/>
                    <a:gd name="connsiteY4" fmla="*/ 1337407 h 1765316"/>
                    <a:gd name="connsiteX5" fmla="*/ 855648 w 1712246"/>
                    <a:gd name="connsiteY5" fmla="*/ 1747937 h 1765316"/>
                    <a:gd name="connsiteX6" fmla="*/ 0 w 1712246"/>
                    <a:gd name="connsiteY6" fmla="*/ 892289 h 1765316"/>
                    <a:gd name="connsiteX0" fmla="*/ 855648 w 1712246"/>
                    <a:gd name="connsiteY0" fmla="*/ 1747937 h 1839377"/>
                    <a:gd name="connsiteX1" fmla="*/ 0 w 1712246"/>
                    <a:gd name="connsiteY1" fmla="*/ 892289 h 1839377"/>
                    <a:gd name="connsiteX2" fmla="*/ 855648 w 1712246"/>
                    <a:gd name="connsiteY2" fmla="*/ 36641 h 1839377"/>
                    <a:gd name="connsiteX3" fmla="*/ 1410237 w 1712246"/>
                    <a:gd name="connsiteY3" fmla="*/ 229824 h 1839377"/>
                    <a:gd name="connsiteX4" fmla="*/ 1711296 w 1712246"/>
                    <a:gd name="connsiteY4" fmla="*/ 892289 h 1839377"/>
                    <a:gd name="connsiteX5" fmla="*/ 1481071 w 1712246"/>
                    <a:gd name="connsiteY5" fmla="*/ 1337407 h 1839377"/>
                    <a:gd name="connsiteX6" fmla="*/ 947088 w 1712246"/>
                    <a:gd name="connsiteY6" fmla="*/ 1839377 h 1839377"/>
                    <a:gd name="connsiteX0" fmla="*/ 855648 w 1712246"/>
                    <a:gd name="connsiteY0" fmla="*/ 1747937 h 1747937"/>
                    <a:gd name="connsiteX1" fmla="*/ 0 w 1712246"/>
                    <a:gd name="connsiteY1" fmla="*/ 892289 h 1747937"/>
                    <a:gd name="connsiteX2" fmla="*/ 855648 w 1712246"/>
                    <a:gd name="connsiteY2" fmla="*/ 36641 h 1747937"/>
                    <a:gd name="connsiteX3" fmla="*/ 1410237 w 1712246"/>
                    <a:gd name="connsiteY3" fmla="*/ 229824 h 1747937"/>
                    <a:gd name="connsiteX4" fmla="*/ 1711296 w 1712246"/>
                    <a:gd name="connsiteY4" fmla="*/ 892289 h 1747937"/>
                    <a:gd name="connsiteX5" fmla="*/ 1481071 w 1712246"/>
                    <a:gd name="connsiteY5" fmla="*/ 1337407 h 1747937"/>
                    <a:gd name="connsiteX0" fmla="*/ 855648 w 1711296"/>
                    <a:gd name="connsiteY0" fmla="*/ 1747937 h 1747937"/>
                    <a:gd name="connsiteX1" fmla="*/ 0 w 1711296"/>
                    <a:gd name="connsiteY1" fmla="*/ 892289 h 1747937"/>
                    <a:gd name="connsiteX2" fmla="*/ 855648 w 1711296"/>
                    <a:gd name="connsiteY2" fmla="*/ 36641 h 1747937"/>
                    <a:gd name="connsiteX3" fmla="*/ 1410237 w 1711296"/>
                    <a:gd name="connsiteY3" fmla="*/ 229824 h 1747937"/>
                    <a:gd name="connsiteX4" fmla="*/ 1711296 w 1711296"/>
                    <a:gd name="connsiteY4" fmla="*/ 892289 h 1747937"/>
                    <a:gd name="connsiteX0" fmla="*/ 855648 w 1410237"/>
                    <a:gd name="connsiteY0" fmla="*/ 1747937 h 1747937"/>
                    <a:gd name="connsiteX1" fmla="*/ 0 w 1410237"/>
                    <a:gd name="connsiteY1" fmla="*/ 892289 h 1747937"/>
                    <a:gd name="connsiteX2" fmla="*/ 855648 w 1410237"/>
                    <a:gd name="connsiteY2" fmla="*/ 36641 h 1747937"/>
                    <a:gd name="connsiteX3" fmla="*/ 1410237 w 1410237"/>
                    <a:gd name="connsiteY3" fmla="*/ 229824 h 1747937"/>
                    <a:gd name="connsiteX0" fmla="*/ 855648 w 855648"/>
                    <a:gd name="connsiteY0" fmla="*/ 1711296 h 1711296"/>
                    <a:gd name="connsiteX1" fmla="*/ 0 w 855648"/>
                    <a:gd name="connsiteY1" fmla="*/ 855648 h 1711296"/>
                    <a:gd name="connsiteX2" fmla="*/ 855648 w 855648"/>
                    <a:gd name="connsiteY2" fmla="*/ 0 h 1711296"/>
                    <a:gd name="connsiteX0" fmla="*/ 855648 w 855648"/>
                    <a:gd name="connsiteY0" fmla="*/ 1711296 h 1711296"/>
                    <a:gd name="connsiteX1" fmla="*/ 0 w 855648"/>
                    <a:gd name="connsiteY1" fmla="*/ 855648 h 1711296"/>
                    <a:gd name="connsiteX2" fmla="*/ 855648 w 855648"/>
                    <a:gd name="connsiteY2" fmla="*/ 0 h 1711296"/>
                    <a:gd name="connsiteX3" fmla="*/ 855648 w 855648"/>
                    <a:gd name="connsiteY3" fmla="*/ 1711296 h 171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5648" h="1711296">
                      <a:moveTo>
                        <a:pt x="855648" y="1711296"/>
                      </a:moveTo>
                      <a:cubicBezTo>
                        <a:pt x="383087" y="1711296"/>
                        <a:pt x="0" y="1328209"/>
                        <a:pt x="0" y="855648"/>
                      </a:cubicBezTo>
                      <a:cubicBezTo>
                        <a:pt x="0" y="383087"/>
                        <a:pt x="383087" y="0"/>
                        <a:pt x="855648" y="0"/>
                      </a:cubicBezTo>
                      <a:lnTo>
                        <a:pt x="855648" y="1711296"/>
                      </a:lnTo>
                      <a:close/>
                    </a:path>
                  </a:pathLst>
                </a:cu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E4C864D-59F2-B34E-9A6D-F42E894086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89889" y="1682887"/>
                  <a:ext cx="1710000" cy="1710000"/>
                </a:xfrm>
                <a:prstGeom prst="ellipse">
                  <a:avLst/>
                </a:prstGeom>
                <a:noFill/>
                <a:ln w="2222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1" name="Graphic 20" descr="Internet with solid fill">
                <a:extLst>
                  <a:ext uri="{FF2B5EF4-FFF2-40B4-BE49-F238E27FC236}">
                    <a16:creationId xmlns:a16="http://schemas.microsoft.com/office/drawing/2014/main" id="{EB79A084-E13F-4D4A-9556-76A81172D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461010" y="1916790"/>
                <a:ext cx="1152000" cy="1152000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F6C4A2-89A9-4D48-AD64-228EDD15B26C}"/>
              </a:ext>
            </a:extLst>
          </p:cNvPr>
          <p:cNvGrpSpPr/>
          <p:nvPr/>
        </p:nvGrpSpPr>
        <p:grpSpPr>
          <a:xfrm>
            <a:off x="9692288" y="3305850"/>
            <a:ext cx="1728000" cy="1964014"/>
            <a:chOff x="9700039" y="3305850"/>
            <a:chExt cx="1728000" cy="196401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92A507-1F51-7247-9A02-D6B1DB26F1E7}"/>
                </a:ext>
              </a:extLst>
            </p:cNvPr>
            <p:cNvSpPr txBox="1"/>
            <p:nvPr/>
          </p:nvSpPr>
          <p:spPr>
            <a:xfrm>
              <a:off x="9700039" y="4622443"/>
              <a:ext cx="1728000" cy="647421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accent1"/>
                  </a:solidFill>
                </a:rPr>
                <a:t>Sharing personal data online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0DE846-78C8-B749-8052-D980C9FF64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70260" y="3305850"/>
              <a:ext cx="1187558" cy="1188000"/>
              <a:chOff x="9581708" y="1637142"/>
              <a:chExt cx="1710648" cy="171129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05A826D-4D66-B543-B077-A296EF9EC214}"/>
                  </a:ext>
                </a:extLst>
              </p:cNvPr>
              <p:cNvGrpSpPr/>
              <p:nvPr/>
            </p:nvGrpSpPr>
            <p:grpSpPr>
              <a:xfrm>
                <a:off x="9581708" y="1637142"/>
                <a:ext cx="1710648" cy="1711296"/>
                <a:chOff x="8189565" y="1682239"/>
                <a:chExt cx="1710648" cy="171129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170EDCF-9306-9444-AFC1-4B0838A165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89565" y="1683535"/>
                  <a:ext cx="1710000" cy="171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8">
                  <a:extLst>
                    <a:ext uri="{FF2B5EF4-FFF2-40B4-BE49-F238E27FC236}">
                      <a16:creationId xmlns:a16="http://schemas.microsoft.com/office/drawing/2014/main" id="{C7974AFB-750A-1C4B-91AD-E8B45158E6C6}"/>
                    </a:ext>
                  </a:extLst>
                </p:cNvPr>
                <p:cNvSpPr/>
                <p:nvPr/>
              </p:nvSpPr>
              <p:spPr>
                <a:xfrm flipH="1">
                  <a:off x="9044565" y="1682239"/>
                  <a:ext cx="855648" cy="1711296"/>
                </a:xfrm>
                <a:custGeom>
                  <a:avLst/>
                  <a:gdLst>
                    <a:gd name="connsiteX0" fmla="*/ 0 w 1711295"/>
                    <a:gd name="connsiteY0" fmla="*/ 855648 h 1711295"/>
                    <a:gd name="connsiteX1" fmla="*/ 855648 w 1711295"/>
                    <a:gd name="connsiteY1" fmla="*/ 0 h 1711295"/>
                    <a:gd name="connsiteX2" fmla="*/ 1711296 w 1711295"/>
                    <a:gd name="connsiteY2" fmla="*/ 855648 h 1711295"/>
                    <a:gd name="connsiteX3" fmla="*/ 855648 w 1711295"/>
                    <a:gd name="connsiteY3" fmla="*/ 1711296 h 1711295"/>
                    <a:gd name="connsiteX4" fmla="*/ 0 w 1711295"/>
                    <a:gd name="connsiteY4" fmla="*/ 855648 h 1711295"/>
                    <a:gd name="connsiteX0" fmla="*/ 0 w 1731241"/>
                    <a:gd name="connsiteY0" fmla="*/ 892289 h 1747937"/>
                    <a:gd name="connsiteX1" fmla="*/ 855648 w 1731241"/>
                    <a:gd name="connsiteY1" fmla="*/ 36641 h 1747937"/>
                    <a:gd name="connsiteX2" fmla="*/ 1410237 w 1731241"/>
                    <a:gd name="connsiteY2" fmla="*/ 229824 h 1747937"/>
                    <a:gd name="connsiteX3" fmla="*/ 1711296 w 1731241"/>
                    <a:gd name="connsiteY3" fmla="*/ 892289 h 1747937"/>
                    <a:gd name="connsiteX4" fmla="*/ 855648 w 1731241"/>
                    <a:gd name="connsiteY4" fmla="*/ 1747937 h 1747937"/>
                    <a:gd name="connsiteX5" fmla="*/ 0 w 1731241"/>
                    <a:gd name="connsiteY5" fmla="*/ 892289 h 1747937"/>
                    <a:gd name="connsiteX0" fmla="*/ 0 w 1712246"/>
                    <a:gd name="connsiteY0" fmla="*/ 892289 h 1758337"/>
                    <a:gd name="connsiteX1" fmla="*/ 855648 w 1712246"/>
                    <a:gd name="connsiteY1" fmla="*/ 36641 h 1758337"/>
                    <a:gd name="connsiteX2" fmla="*/ 1410237 w 1712246"/>
                    <a:gd name="connsiteY2" fmla="*/ 229824 h 1758337"/>
                    <a:gd name="connsiteX3" fmla="*/ 1711296 w 1712246"/>
                    <a:gd name="connsiteY3" fmla="*/ 892289 h 1758337"/>
                    <a:gd name="connsiteX4" fmla="*/ 1481071 w 1712246"/>
                    <a:gd name="connsiteY4" fmla="*/ 1337407 h 1758337"/>
                    <a:gd name="connsiteX5" fmla="*/ 855648 w 1712246"/>
                    <a:gd name="connsiteY5" fmla="*/ 1747937 h 1758337"/>
                    <a:gd name="connsiteX6" fmla="*/ 0 w 1712246"/>
                    <a:gd name="connsiteY6" fmla="*/ 892289 h 1758337"/>
                    <a:gd name="connsiteX0" fmla="*/ 0 w 1712246"/>
                    <a:gd name="connsiteY0" fmla="*/ 892289 h 1765316"/>
                    <a:gd name="connsiteX1" fmla="*/ 855648 w 1712246"/>
                    <a:gd name="connsiteY1" fmla="*/ 36641 h 1765316"/>
                    <a:gd name="connsiteX2" fmla="*/ 1410237 w 1712246"/>
                    <a:gd name="connsiteY2" fmla="*/ 229824 h 1765316"/>
                    <a:gd name="connsiteX3" fmla="*/ 1711296 w 1712246"/>
                    <a:gd name="connsiteY3" fmla="*/ 892289 h 1765316"/>
                    <a:gd name="connsiteX4" fmla="*/ 1481071 w 1712246"/>
                    <a:gd name="connsiteY4" fmla="*/ 1337407 h 1765316"/>
                    <a:gd name="connsiteX5" fmla="*/ 855648 w 1712246"/>
                    <a:gd name="connsiteY5" fmla="*/ 1747937 h 1765316"/>
                    <a:gd name="connsiteX6" fmla="*/ 0 w 1712246"/>
                    <a:gd name="connsiteY6" fmla="*/ 892289 h 1765316"/>
                    <a:gd name="connsiteX0" fmla="*/ 855648 w 1712246"/>
                    <a:gd name="connsiteY0" fmla="*/ 1747937 h 1839377"/>
                    <a:gd name="connsiteX1" fmla="*/ 0 w 1712246"/>
                    <a:gd name="connsiteY1" fmla="*/ 892289 h 1839377"/>
                    <a:gd name="connsiteX2" fmla="*/ 855648 w 1712246"/>
                    <a:gd name="connsiteY2" fmla="*/ 36641 h 1839377"/>
                    <a:gd name="connsiteX3" fmla="*/ 1410237 w 1712246"/>
                    <a:gd name="connsiteY3" fmla="*/ 229824 h 1839377"/>
                    <a:gd name="connsiteX4" fmla="*/ 1711296 w 1712246"/>
                    <a:gd name="connsiteY4" fmla="*/ 892289 h 1839377"/>
                    <a:gd name="connsiteX5" fmla="*/ 1481071 w 1712246"/>
                    <a:gd name="connsiteY5" fmla="*/ 1337407 h 1839377"/>
                    <a:gd name="connsiteX6" fmla="*/ 947088 w 1712246"/>
                    <a:gd name="connsiteY6" fmla="*/ 1839377 h 1839377"/>
                    <a:gd name="connsiteX0" fmla="*/ 855648 w 1712246"/>
                    <a:gd name="connsiteY0" fmla="*/ 1747937 h 1747937"/>
                    <a:gd name="connsiteX1" fmla="*/ 0 w 1712246"/>
                    <a:gd name="connsiteY1" fmla="*/ 892289 h 1747937"/>
                    <a:gd name="connsiteX2" fmla="*/ 855648 w 1712246"/>
                    <a:gd name="connsiteY2" fmla="*/ 36641 h 1747937"/>
                    <a:gd name="connsiteX3" fmla="*/ 1410237 w 1712246"/>
                    <a:gd name="connsiteY3" fmla="*/ 229824 h 1747937"/>
                    <a:gd name="connsiteX4" fmla="*/ 1711296 w 1712246"/>
                    <a:gd name="connsiteY4" fmla="*/ 892289 h 1747937"/>
                    <a:gd name="connsiteX5" fmla="*/ 1481071 w 1712246"/>
                    <a:gd name="connsiteY5" fmla="*/ 1337407 h 1747937"/>
                    <a:gd name="connsiteX0" fmla="*/ 855648 w 1711296"/>
                    <a:gd name="connsiteY0" fmla="*/ 1747937 h 1747937"/>
                    <a:gd name="connsiteX1" fmla="*/ 0 w 1711296"/>
                    <a:gd name="connsiteY1" fmla="*/ 892289 h 1747937"/>
                    <a:gd name="connsiteX2" fmla="*/ 855648 w 1711296"/>
                    <a:gd name="connsiteY2" fmla="*/ 36641 h 1747937"/>
                    <a:gd name="connsiteX3" fmla="*/ 1410237 w 1711296"/>
                    <a:gd name="connsiteY3" fmla="*/ 229824 h 1747937"/>
                    <a:gd name="connsiteX4" fmla="*/ 1711296 w 1711296"/>
                    <a:gd name="connsiteY4" fmla="*/ 892289 h 1747937"/>
                    <a:gd name="connsiteX0" fmla="*/ 855648 w 1410237"/>
                    <a:gd name="connsiteY0" fmla="*/ 1747937 h 1747937"/>
                    <a:gd name="connsiteX1" fmla="*/ 0 w 1410237"/>
                    <a:gd name="connsiteY1" fmla="*/ 892289 h 1747937"/>
                    <a:gd name="connsiteX2" fmla="*/ 855648 w 1410237"/>
                    <a:gd name="connsiteY2" fmla="*/ 36641 h 1747937"/>
                    <a:gd name="connsiteX3" fmla="*/ 1410237 w 1410237"/>
                    <a:gd name="connsiteY3" fmla="*/ 229824 h 1747937"/>
                    <a:gd name="connsiteX0" fmla="*/ 855648 w 855648"/>
                    <a:gd name="connsiteY0" fmla="*/ 1711296 h 1711296"/>
                    <a:gd name="connsiteX1" fmla="*/ 0 w 855648"/>
                    <a:gd name="connsiteY1" fmla="*/ 855648 h 1711296"/>
                    <a:gd name="connsiteX2" fmla="*/ 855648 w 855648"/>
                    <a:gd name="connsiteY2" fmla="*/ 0 h 1711296"/>
                    <a:gd name="connsiteX0" fmla="*/ 855648 w 855648"/>
                    <a:gd name="connsiteY0" fmla="*/ 1711296 h 1711296"/>
                    <a:gd name="connsiteX1" fmla="*/ 0 w 855648"/>
                    <a:gd name="connsiteY1" fmla="*/ 855648 h 1711296"/>
                    <a:gd name="connsiteX2" fmla="*/ 855648 w 855648"/>
                    <a:gd name="connsiteY2" fmla="*/ 0 h 1711296"/>
                    <a:gd name="connsiteX3" fmla="*/ 855648 w 855648"/>
                    <a:gd name="connsiteY3" fmla="*/ 1711296 h 171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5648" h="1711296">
                      <a:moveTo>
                        <a:pt x="855648" y="1711296"/>
                      </a:moveTo>
                      <a:cubicBezTo>
                        <a:pt x="383087" y="1711296"/>
                        <a:pt x="0" y="1328209"/>
                        <a:pt x="0" y="855648"/>
                      </a:cubicBezTo>
                      <a:cubicBezTo>
                        <a:pt x="0" y="383087"/>
                        <a:pt x="383087" y="0"/>
                        <a:pt x="855648" y="0"/>
                      </a:cubicBezTo>
                      <a:lnTo>
                        <a:pt x="855648" y="1711296"/>
                      </a:lnTo>
                      <a:close/>
                    </a:path>
                  </a:pathLst>
                </a:cu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0ECA708-B860-154C-B8B9-028668CC90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89889" y="1682887"/>
                  <a:ext cx="1710000" cy="1710000"/>
                </a:xfrm>
                <a:prstGeom prst="ellipse">
                  <a:avLst/>
                </a:prstGeom>
                <a:noFill/>
                <a:ln w="2222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" name="Graphic 26" descr="Clipboard with solid fill">
                <a:extLst>
                  <a:ext uri="{FF2B5EF4-FFF2-40B4-BE49-F238E27FC236}">
                    <a16:creationId xmlns:a16="http://schemas.microsoft.com/office/drawing/2014/main" id="{5E0C53FA-6EB8-B848-A309-481CFBC39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93227" y="1916790"/>
                <a:ext cx="1152000" cy="115200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BC3C3E-F70D-4C47-8967-853025E4B54D}"/>
              </a:ext>
            </a:extLst>
          </p:cNvPr>
          <p:cNvGrpSpPr/>
          <p:nvPr/>
        </p:nvGrpSpPr>
        <p:grpSpPr>
          <a:xfrm>
            <a:off x="7925447" y="3305850"/>
            <a:ext cx="1728000" cy="1964014"/>
            <a:chOff x="7818898" y="3305850"/>
            <a:chExt cx="1728000" cy="19640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BC2384-1B5F-8E46-B80D-1266779DE50C}"/>
                </a:ext>
              </a:extLst>
            </p:cNvPr>
            <p:cNvSpPr txBox="1"/>
            <p:nvPr/>
          </p:nvSpPr>
          <p:spPr>
            <a:xfrm>
              <a:off x="7818898" y="4622443"/>
              <a:ext cx="1728000" cy="647421"/>
            </a:xfrm>
            <a:prstGeom prst="rect">
              <a:avLst/>
            </a:prstGeom>
            <a:noFill/>
          </p:spPr>
          <p:txBody>
            <a:bodyPr wrap="square" lIns="0" tIns="46800" rIns="0" rtlCol="0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accent1"/>
                  </a:solidFill>
                </a:rPr>
                <a:t>Medical procedures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A5C318A-4345-CD42-AC24-11A7356100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89119" y="3305850"/>
              <a:ext cx="1187558" cy="1188000"/>
              <a:chOff x="8326018" y="1637142"/>
              <a:chExt cx="1710648" cy="171129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DB0BF9F-2BDA-8643-86D7-762D4E63CA62}"/>
                  </a:ext>
                </a:extLst>
              </p:cNvPr>
              <p:cNvGrpSpPr/>
              <p:nvPr/>
            </p:nvGrpSpPr>
            <p:grpSpPr>
              <a:xfrm>
                <a:off x="8326018" y="1637142"/>
                <a:ext cx="1710648" cy="1711296"/>
                <a:chOff x="8189565" y="1682239"/>
                <a:chExt cx="1710648" cy="1711296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0F78891-AED9-214D-97D3-748D2EA498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89565" y="1683535"/>
                  <a:ext cx="1710000" cy="171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8">
                  <a:extLst>
                    <a:ext uri="{FF2B5EF4-FFF2-40B4-BE49-F238E27FC236}">
                      <a16:creationId xmlns:a16="http://schemas.microsoft.com/office/drawing/2014/main" id="{16F4C563-B570-1644-BC87-F5B08CA73EBD}"/>
                    </a:ext>
                  </a:extLst>
                </p:cNvPr>
                <p:cNvSpPr/>
                <p:nvPr/>
              </p:nvSpPr>
              <p:spPr>
                <a:xfrm flipH="1">
                  <a:off x="9044565" y="1682239"/>
                  <a:ext cx="855648" cy="1711296"/>
                </a:xfrm>
                <a:custGeom>
                  <a:avLst/>
                  <a:gdLst>
                    <a:gd name="connsiteX0" fmla="*/ 0 w 1711295"/>
                    <a:gd name="connsiteY0" fmla="*/ 855648 h 1711295"/>
                    <a:gd name="connsiteX1" fmla="*/ 855648 w 1711295"/>
                    <a:gd name="connsiteY1" fmla="*/ 0 h 1711295"/>
                    <a:gd name="connsiteX2" fmla="*/ 1711296 w 1711295"/>
                    <a:gd name="connsiteY2" fmla="*/ 855648 h 1711295"/>
                    <a:gd name="connsiteX3" fmla="*/ 855648 w 1711295"/>
                    <a:gd name="connsiteY3" fmla="*/ 1711296 h 1711295"/>
                    <a:gd name="connsiteX4" fmla="*/ 0 w 1711295"/>
                    <a:gd name="connsiteY4" fmla="*/ 855648 h 1711295"/>
                    <a:gd name="connsiteX0" fmla="*/ 0 w 1731241"/>
                    <a:gd name="connsiteY0" fmla="*/ 892289 h 1747937"/>
                    <a:gd name="connsiteX1" fmla="*/ 855648 w 1731241"/>
                    <a:gd name="connsiteY1" fmla="*/ 36641 h 1747937"/>
                    <a:gd name="connsiteX2" fmla="*/ 1410237 w 1731241"/>
                    <a:gd name="connsiteY2" fmla="*/ 229824 h 1747937"/>
                    <a:gd name="connsiteX3" fmla="*/ 1711296 w 1731241"/>
                    <a:gd name="connsiteY3" fmla="*/ 892289 h 1747937"/>
                    <a:gd name="connsiteX4" fmla="*/ 855648 w 1731241"/>
                    <a:gd name="connsiteY4" fmla="*/ 1747937 h 1747937"/>
                    <a:gd name="connsiteX5" fmla="*/ 0 w 1731241"/>
                    <a:gd name="connsiteY5" fmla="*/ 892289 h 1747937"/>
                    <a:gd name="connsiteX0" fmla="*/ 0 w 1712246"/>
                    <a:gd name="connsiteY0" fmla="*/ 892289 h 1758337"/>
                    <a:gd name="connsiteX1" fmla="*/ 855648 w 1712246"/>
                    <a:gd name="connsiteY1" fmla="*/ 36641 h 1758337"/>
                    <a:gd name="connsiteX2" fmla="*/ 1410237 w 1712246"/>
                    <a:gd name="connsiteY2" fmla="*/ 229824 h 1758337"/>
                    <a:gd name="connsiteX3" fmla="*/ 1711296 w 1712246"/>
                    <a:gd name="connsiteY3" fmla="*/ 892289 h 1758337"/>
                    <a:gd name="connsiteX4" fmla="*/ 1481071 w 1712246"/>
                    <a:gd name="connsiteY4" fmla="*/ 1337407 h 1758337"/>
                    <a:gd name="connsiteX5" fmla="*/ 855648 w 1712246"/>
                    <a:gd name="connsiteY5" fmla="*/ 1747937 h 1758337"/>
                    <a:gd name="connsiteX6" fmla="*/ 0 w 1712246"/>
                    <a:gd name="connsiteY6" fmla="*/ 892289 h 1758337"/>
                    <a:gd name="connsiteX0" fmla="*/ 0 w 1712246"/>
                    <a:gd name="connsiteY0" fmla="*/ 892289 h 1765316"/>
                    <a:gd name="connsiteX1" fmla="*/ 855648 w 1712246"/>
                    <a:gd name="connsiteY1" fmla="*/ 36641 h 1765316"/>
                    <a:gd name="connsiteX2" fmla="*/ 1410237 w 1712246"/>
                    <a:gd name="connsiteY2" fmla="*/ 229824 h 1765316"/>
                    <a:gd name="connsiteX3" fmla="*/ 1711296 w 1712246"/>
                    <a:gd name="connsiteY3" fmla="*/ 892289 h 1765316"/>
                    <a:gd name="connsiteX4" fmla="*/ 1481071 w 1712246"/>
                    <a:gd name="connsiteY4" fmla="*/ 1337407 h 1765316"/>
                    <a:gd name="connsiteX5" fmla="*/ 855648 w 1712246"/>
                    <a:gd name="connsiteY5" fmla="*/ 1747937 h 1765316"/>
                    <a:gd name="connsiteX6" fmla="*/ 0 w 1712246"/>
                    <a:gd name="connsiteY6" fmla="*/ 892289 h 1765316"/>
                    <a:gd name="connsiteX0" fmla="*/ 855648 w 1712246"/>
                    <a:gd name="connsiteY0" fmla="*/ 1747937 h 1839377"/>
                    <a:gd name="connsiteX1" fmla="*/ 0 w 1712246"/>
                    <a:gd name="connsiteY1" fmla="*/ 892289 h 1839377"/>
                    <a:gd name="connsiteX2" fmla="*/ 855648 w 1712246"/>
                    <a:gd name="connsiteY2" fmla="*/ 36641 h 1839377"/>
                    <a:gd name="connsiteX3" fmla="*/ 1410237 w 1712246"/>
                    <a:gd name="connsiteY3" fmla="*/ 229824 h 1839377"/>
                    <a:gd name="connsiteX4" fmla="*/ 1711296 w 1712246"/>
                    <a:gd name="connsiteY4" fmla="*/ 892289 h 1839377"/>
                    <a:gd name="connsiteX5" fmla="*/ 1481071 w 1712246"/>
                    <a:gd name="connsiteY5" fmla="*/ 1337407 h 1839377"/>
                    <a:gd name="connsiteX6" fmla="*/ 947088 w 1712246"/>
                    <a:gd name="connsiteY6" fmla="*/ 1839377 h 1839377"/>
                    <a:gd name="connsiteX0" fmla="*/ 855648 w 1712246"/>
                    <a:gd name="connsiteY0" fmla="*/ 1747937 h 1747937"/>
                    <a:gd name="connsiteX1" fmla="*/ 0 w 1712246"/>
                    <a:gd name="connsiteY1" fmla="*/ 892289 h 1747937"/>
                    <a:gd name="connsiteX2" fmla="*/ 855648 w 1712246"/>
                    <a:gd name="connsiteY2" fmla="*/ 36641 h 1747937"/>
                    <a:gd name="connsiteX3" fmla="*/ 1410237 w 1712246"/>
                    <a:gd name="connsiteY3" fmla="*/ 229824 h 1747937"/>
                    <a:gd name="connsiteX4" fmla="*/ 1711296 w 1712246"/>
                    <a:gd name="connsiteY4" fmla="*/ 892289 h 1747937"/>
                    <a:gd name="connsiteX5" fmla="*/ 1481071 w 1712246"/>
                    <a:gd name="connsiteY5" fmla="*/ 1337407 h 1747937"/>
                    <a:gd name="connsiteX0" fmla="*/ 855648 w 1711296"/>
                    <a:gd name="connsiteY0" fmla="*/ 1747937 h 1747937"/>
                    <a:gd name="connsiteX1" fmla="*/ 0 w 1711296"/>
                    <a:gd name="connsiteY1" fmla="*/ 892289 h 1747937"/>
                    <a:gd name="connsiteX2" fmla="*/ 855648 w 1711296"/>
                    <a:gd name="connsiteY2" fmla="*/ 36641 h 1747937"/>
                    <a:gd name="connsiteX3" fmla="*/ 1410237 w 1711296"/>
                    <a:gd name="connsiteY3" fmla="*/ 229824 h 1747937"/>
                    <a:gd name="connsiteX4" fmla="*/ 1711296 w 1711296"/>
                    <a:gd name="connsiteY4" fmla="*/ 892289 h 1747937"/>
                    <a:gd name="connsiteX0" fmla="*/ 855648 w 1410237"/>
                    <a:gd name="connsiteY0" fmla="*/ 1747937 h 1747937"/>
                    <a:gd name="connsiteX1" fmla="*/ 0 w 1410237"/>
                    <a:gd name="connsiteY1" fmla="*/ 892289 h 1747937"/>
                    <a:gd name="connsiteX2" fmla="*/ 855648 w 1410237"/>
                    <a:gd name="connsiteY2" fmla="*/ 36641 h 1747937"/>
                    <a:gd name="connsiteX3" fmla="*/ 1410237 w 1410237"/>
                    <a:gd name="connsiteY3" fmla="*/ 229824 h 1747937"/>
                    <a:gd name="connsiteX0" fmla="*/ 855648 w 855648"/>
                    <a:gd name="connsiteY0" fmla="*/ 1711296 h 1711296"/>
                    <a:gd name="connsiteX1" fmla="*/ 0 w 855648"/>
                    <a:gd name="connsiteY1" fmla="*/ 855648 h 1711296"/>
                    <a:gd name="connsiteX2" fmla="*/ 855648 w 855648"/>
                    <a:gd name="connsiteY2" fmla="*/ 0 h 1711296"/>
                    <a:gd name="connsiteX0" fmla="*/ 855648 w 855648"/>
                    <a:gd name="connsiteY0" fmla="*/ 1711296 h 1711296"/>
                    <a:gd name="connsiteX1" fmla="*/ 0 w 855648"/>
                    <a:gd name="connsiteY1" fmla="*/ 855648 h 1711296"/>
                    <a:gd name="connsiteX2" fmla="*/ 855648 w 855648"/>
                    <a:gd name="connsiteY2" fmla="*/ 0 h 1711296"/>
                    <a:gd name="connsiteX3" fmla="*/ 855648 w 855648"/>
                    <a:gd name="connsiteY3" fmla="*/ 1711296 h 171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5648" h="1711296">
                      <a:moveTo>
                        <a:pt x="855648" y="1711296"/>
                      </a:moveTo>
                      <a:cubicBezTo>
                        <a:pt x="383087" y="1711296"/>
                        <a:pt x="0" y="1328209"/>
                        <a:pt x="0" y="855648"/>
                      </a:cubicBezTo>
                      <a:cubicBezTo>
                        <a:pt x="0" y="383087"/>
                        <a:pt x="383087" y="0"/>
                        <a:pt x="855648" y="0"/>
                      </a:cubicBezTo>
                      <a:lnTo>
                        <a:pt x="855648" y="1711296"/>
                      </a:lnTo>
                      <a:close/>
                    </a:path>
                  </a:pathLst>
                </a:custGeom>
                <a:solidFill>
                  <a:schemeClr val="tx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2A513842-2FAA-3346-A7FA-5F90FC2ED2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189889" y="1682887"/>
                  <a:ext cx="1710000" cy="1710000"/>
                </a:xfrm>
                <a:prstGeom prst="ellipse">
                  <a:avLst/>
                </a:prstGeom>
                <a:noFill/>
                <a:ln w="2222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3" name="Graphic 32" descr="Stethoscope with solid fill">
                <a:extLst>
                  <a:ext uri="{FF2B5EF4-FFF2-40B4-BE49-F238E27FC236}">
                    <a16:creationId xmlns:a16="http://schemas.microsoft.com/office/drawing/2014/main" id="{FE9F81FD-A1FE-5942-95B4-CB8B827EC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05342" y="1916790"/>
                <a:ext cx="1152000" cy="11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254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9D2F-5539-EC47-8766-D4D41F526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Rights, data and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9350B-042C-404A-B469-223B10D69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597" y="1816925"/>
            <a:ext cx="9318540" cy="1355307"/>
          </a:xfr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 your group, answer the question on the sheet on your table.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After 2 minutes, move to the next table and answer the question.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Repeat until your group have answered all 6 questions.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B0F49A-F7C1-0744-8501-B10B3D120D58}"/>
              </a:ext>
            </a:extLst>
          </p:cNvPr>
          <p:cNvSpPr/>
          <p:nvPr/>
        </p:nvSpPr>
        <p:spPr>
          <a:xfrm>
            <a:off x="2322598" y="3429000"/>
            <a:ext cx="9318540" cy="21974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ctr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Your group should stay with the </a:t>
            </a:r>
            <a:r>
              <a:rPr lang="en-US" sz="1800" b="1" dirty="0">
                <a:solidFill>
                  <a:schemeClr val="tx1"/>
                </a:solidFill>
              </a:rPr>
              <a:t>last question </a:t>
            </a:r>
            <a:r>
              <a:rPr lang="en-US" sz="1800" dirty="0">
                <a:solidFill>
                  <a:schemeClr val="tx1"/>
                </a:solidFill>
              </a:rPr>
              <a:t>you answered.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Turn o</a:t>
            </a:r>
            <a:r>
              <a:rPr lang="en-US" sz="1800" dirty="0">
                <a:solidFill>
                  <a:schemeClr val="tx1"/>
                </a:solidFill>
              </a:rPr>
              <a:t>ver the information sheets around the room.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 the information to add or change any responses to the question on your table.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Choose a spokesperson from your group to share a brief answer to the question you’ve been given with the class.</a:t>
            </a:r>
          </a:p>
        </p:txBody>
      </p:sp>
      <p:pic>
        <p:nvPicPr>
          <p:cNvPr id="7" name="Graphic 6" descr="Arrow circle with solid fill">
            <a:extLst>
              <a:ext uri="{FF2B5EF4-FFF2-40B4-BE49-F238E27FC236}">
                <a16:creationId xmlns:a16="http://schemas.microsoft.com/office/drawing/2014/main" id="{2195D630-D950-AF4E-9D43-7FC02B2DF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3585134"/>
            <a:ext cx="1512000" cy="1512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BEE8DD7-A3CD-504C-ADF1-21D6144A4165}"/>
              </a:ext>
            </a:extLst>
          </p:cNvPr>
          <p:cNvGrpSpPr/>
          <p:nvPr/>
        </p:nvGrpSpPr>
        <p:grpSpPr>
          <a:xfrm>
            <a:off x="274320" y="1738578"/>
            <a:ext cx="1512000" cy="1799928"/>
            <a:chOff x="274320" y="1738578"/>
            <a:chExt cx="1512000" cy="17999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0CE5E9-8EC3-7E4F-8629-8AC9B5ABB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l="14976" t="25477" r="14131" b="39342"/>
            <a:stretch/>
          </p:blipFill>
          <p:spPr>
            <a:xfrm>
              <a:off x="519145" y="3297205"/>
              <a:ext cx="1022350" cy="241301"/>
            </a:xfrm>
            <a:prstGeom prst="rect">
              <a:avLst/>
            </a:prstGeom>
          </p:spPr>
        </p:pic>
        <p:pic>
          <p:nvPicPr>
            <p:cNvPr id="14" name="Graphic 13" descr="Stopwatch outline">
              <a:extLst>
                <a:ext uri="{FF2B5EF4-FFF2-40B4-BE49-F238E27FC236}">
                  <a16:creationId xmlns:a16="http://schemas.microsoft.com/office/drawing/2014/main" id="{8E1ADFBD-8EE4-9A4D-B45D-986B417B9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4320" y="1738578"/>
              <a:ext cx="1512000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526C-6F3D-8C4D-9327-8033D2854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Benefits and drawback card sort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15D56-E742-C543-8361-77D50A550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43" y="1816925"/>
            <a:ext cx="5514858" cy="2093971"/>
          </a:xfr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en-US" dirty="0"/>
              <a:t>Sort the cards into two piles: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Benefits of young people taking part in research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Drawbacks of young people taking part in research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C61B24-3B55-D344-8830-8C13A01CA126}"/>
              </a:ext>
            </a:extLst>
          </p:cNvPr>
          <p:cNvGrpSpPr/>
          <p:nvPr/>
        </p:nvGrpSpPr>
        <p:grpSpPr>
          <a:xfrm>
            <a:off x="550864" y="4208770"/>
            <a:ext cx="9531599" cy="1674232"/>
            <a:chOff x="550864" y="4208770"/>
            <a:chExt cx="9531599" cy="16742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7A8D87-8B1E-484F-BCBB-387F70EACB5E}"/>
                </a:ext>
              </a:extLst>
            </p:cNvPr>
            <p:cNvSpPr/>
            <p:nvPr/>
          </p:nvSpPr>
          <p:spPr>
            <a:xfrm>
              <a:off x="550864" y="4208770"/>
              <a:ext cx="9531599" cy="1674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728000" tIns="288000" rIns="288000" bIns="288000" rtlCol="0" anchor="ctr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4"/>
                </a:buClr>
              </a:pPr>
              <a:r>
                <a:rPr lang="en-US" sz="2200" b="1" dirty="0">
                  <a:solidFill>
                    <a:schemeClr val="tx1"/>
                  </a:solidFill>
                </a:rPr>
                <a:t>Do the benefits of young people taking </a:t>
              </a:r>
              <a:br>
                <a:rPr lang="en-US" sz="2200" b="1" dirty="0">
                  <a:solidFill>
                    <a:schemeClr val="tx1"/>
                  </a:solidFill>
                </a:rPr>
              </a:br>
              <a:r>
                <a:rPr lang="en-US" sz="2200" b="1" dirty="0">
                  <a:solidFill>
                    <a:schemeClr val="tx1"/>
                  </a:solidFill>
                </a:rPr>
                <a:t>part in research outweigh the drawbacks? </a:t>
              </a:r>
            </a:p>
            <a:p>
              <a:pPr>
                <a:spcAft>
                  <a:spcPts val="600"/>
                </a:spcAft>
                <a:buClr>
                  <a:schemeClr val="accent4"/>
                </a:buClr>
              </a:pPr>
              <a:r>
                <a:rPr lang="en-US" sz="2200" b="1" dirty="0">
                  <a:solidFill>
                    <a:schemeClr val="tx1"/>
                  </a:solidFill>
                </a:rPr>
                <a:t>Why?</a:t>
              </a:r>
            </a:p>
          </p:txBody>
        </p:sp>
        <p:pic>
          <p:nvPicPr>
            <p:cNvPr id="10" name="Picture 9" descr="A magnifying glass and question mark&#10;&#10;Description automatically generated with medium confidence">
              <a:extLst>
                <a:ext uri="{FF2B5EF4-FFF2-40B4-BE49-F238E27FC236}">
                  <a16:creationId xmlns:a16="http://schemas.microsoft.com/office/drawing/2014/main" id="{0E979542-62BD-B244-AF2F-BC05F550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9585" y="4330534"/>
              <a:ext cx="1131006" cy="143070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7B7F649-A94C-1144-B0EB-A20235A096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340933">
            <a:off x="6178848" y="791193"/>
            <a:ext cx="5908260" cy="62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8056-EB66-0746-9E90-83B1CEB4F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have we learnt?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C0612-B969-6F47-BC0F-4B3BD59AB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3602420"/>
            <a:ext cx="11059994" cy="2378664"/>
          </a:xfr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200" b="1" dirty="0">
                <a:solidFill>
                  <a:schemeClr val="accent1"/>
                </a:solidFill>
                <a:effectLst/>
              </a:rPr>
              <a:t>On </a:t>
            </a:r>
            <a:r>
              <a:rPr lang="en-US" sz="2200" b="1" dirty="0">
                <a:solidFill>
                  <a:schemeClr val="accent1"/>
                </a:solidFill>
              </a:rPr>
              <a:t>your own, write a brief response to your friend.</a:t>
            </a:r>
          </a:p>
          <a:p>
            <a:pPr marL="11113" marR="0" lvl="0" indent="-11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ea typeface="+mn-ea"/>
                <a:cs typeface="+mn-cs"/>
              </a:rPr>
              <a:t>Your response should...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F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Explain the benefits of taking part in research or anticipate the concerns your friend might have and discuss any ways researchers might try to address these concerns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F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Remind your friend where they can find out more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F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Explain to your friend how consent is managed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and the benefits of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taking part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3D316F-95A4-BA45-8E3C-9C8EFB7CB606}"/>
              </a:ext>
            </a:extLst>
          </p:cNvPr>
          <p:cNvGrpSpPr/>
          <p:nvPr/>
        </p:nvGrpSpPr>
        <p:grpSpPr>
          <a:xfrm>
            <a:off x="550862" y="1629696"/>
            <a:ext cx="11090275" cy="1751176"/>
            <a:chOff x="550862" y="1629696"/>
            <a:chExt cx="11090275" cy="17511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99492B-B5BD-904A-9793-D58B2AB69631}"/>
                </a:ext>
              </a:extLst>
            </p:cNvPr>
            <p:cNvSpPr/>
            <p:nvPr/>
          </p:nvSpPr>
          <p:spPr>
            <a:xfrm>
              <a:off x="550862" y="1629696"/>
              <a:ext cx="11090275" cy="1751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088000" tIns="288000" rIns="288000" bIns="288000" rtlCol="0" anchor="ctr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accent4"/>
                </a:buClr>
              </a:pPr>
              <a:r>
                <a:rPr lang="en-US" sz="2200" b="1" dirty="0">
                  <a:solidFill>
                    <a:schemeClr val="tx1"/>
                  </a:solidFill>
                </a:rPr>
                <a:t>Imagine a friend has been asked to take part in a research study but they’re not sure about it.</a:t>
              </a:r>
            </a:p>
            <a:p>
              <a:pPr>
                <a:spcAft>
                  <a:spcPts val="600"/>
                </a:spcAft>
                <a:buClr>
                  <a:schemeClr val="accent4"/>
                </a:buClr>
              </a:pPr>
              <a:r>
                <a:rPr lang="en-US" sz="2200" b="1" dirty="0">
                  <a:solidFill>
                    <a:schemeClr val="tx1"/>
                  </a:solidFill>
                </a:rPr>
                <a:t>They’ve asked you what they should do next.</a:t>
              </a:r>
            </a:p>
          </p:txBody>
        </p:sp>
        <p:pic>
          <p:nvPicPr>
            <p:cNvPr id="8" name="Picture 7" descr="A picture containing graphics, clipart, art, graphic design&#10;&#10;Description automatically generated">
              <a:extLst>
                <a:ext uri="{FF2B5EF4-FFF2-40B4-BE49-F238E27FC236}">
                  <a16:creationId xmlns:a16="http://schemas.microsoft.com/office/drawing/2014/main" id="{FD3B5B57-DD53-1040-B0CD-DB9F8892D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521" y="1742957"/>
              <a:ext cx="1512000" cy="1524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6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01D6-A401-F14C-AC1D-B3E7A85C9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Private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D873A-3D35-854C-95B1-782BC4DA0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43" y="2451516"/>
            <a:ext cx="6373110" cy="2447914"/>
          </a:xfrm>
        </p:spPr>
        <p:txBody>
          <a:bodyPr anchor="ctr"/>
          <a:lstStyle/>
          <a:p>
            <a:pPr>
              <a:spcAft>
                <a:spcPts val="3000"/>
              </a:spcAft>
            </a:pPr>
            <a:r>
              <a:rPr lang="en-US" sz="3200" b="1" dirty="0"/>
              <a:t>Has your question from the start of the lesson been answered?</a:t>
            </a:r>
          </a:p>
          <a:p>
            <a:pPr>
              <a:spcAft>
                <a:spcPts val="3000"/>
              </a:spcAft>
            </a:pPr>
            <a:r>
              <a:rPr lang="en-US" sz="3200" dirty="0"/>
              <a:t>If not, put your question in the anonymous question box.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E7081-D42B-2546-B91F-227EE26446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54253" y="1900643"/>
            <a:ext cx="5001941" cy="39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IPSOS">
      <a:dk1>
        <a:srgbClr val="41414C"/>
      </a:dk1>
      <a:lt1>
        <a:srgbClr val="FFFFFF"/>
      </a:lt1>
      <a:dk2>
        <a:srgbClr val="8A8B98"/>
      </a:dk2>
      <a:lt2>
        <a:srgbClr val="FFFFFF"/>
      </a:lt2>
      <a:accent1>
        <a:srgbClr val="3A4295"/>
      </a:accent1>
      <a:accent2>
        <a:srgbClr val="009FA0"/>
      </a:accent2>
      <a:accent3>
        <a:srgbClr val="8A8B98"/>
      </a:accent3>
      <a:accent4>
        <a:srgbClr val="F9A94B"/>
      </a:accent4>
      <a:accent5>
        <a:srgbClr val="3A4295"/>
      </a:accent5>
      <a:accent6>
        <a:srgbClr val="009FA0"/>
      </a:accent6>
      <a:hlink>
        <a:srgbClr val="F8A84B"/>
      </a:hlink>
      <a:folHlink>
        <a:srgbClr val="8A8B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8CD5EEA548FA42A79E02DE2A5D37FC" ma:contentTypeVersion="19" ma:contentTypeDescription="Create a new document." ma:contentTypeScope="" ma:versionID="be451a728152ab2f76f8831bd7b56b5d">
  <xsd:schema xmlns:xsd="http://www.w3.org/2001/XMLSchema" xmlns:xs="http://www.w3.org/2001/XMLSchema" xmlns:p="http://schemas.microsoft.com/office/2006/metadata/properties" xmlns:ns2="6ded5182-507a-430e-922d-50a9575e5a4a" xmlns:ns3="88f9c89a-407a-49b7-9ca1-7578c3d06dfc" targetNamespace="http://schemas.microsoft.com/office/2006/metadata/properties" ma:root="true" ma:fieldsID="4e42b37cd9c78427b7083f37d8dccd63" ns2:_="" ns3:_="">
    <xsd:import namespace="6ded5182-507a-430e-922d-50a9575e5a4a"/>
    <xsd:import namespace="88f9c89a-407a-49b7-9ca1-7578c3d06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d5182-507a-430e-922d-50a9575e5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c8dee8-8c22-4243-a021-e169b2d8d2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9c89a-407a-49b7-9ca1-7578c3d06d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1d29111-9521-4e7f-9445-78934f361fc7}" ma:internalName="TaxCatchAll" ma:showField="CatchAllData" ma:web="88f9c89a-407a-49b7-9ca1-7578c3d06d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f9c89a-407a-49b7-9ca1-7578c3d06dfc" xsi:nil="true"/>
    <lcf76f155ced4ddcb4097134ff3c332f xmlns="6ded5182-507a-430e-922d-50a9575e5a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7A0B2E-AFDB-4A18-8C86-2E0BF375C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BB9C8-2539-46A5-947F-5C1E5C751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ed5182-507a-430e-922d-50a9575e5a4a"/>
    <ds:schemaRef ds:uri="88f9c89a-407a-49b7-9ca1-7578c3d06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28A48A-3F9D-43C1-B83B-DD164A0310A3}">
  <ds:schemaRefs>
    <ds:schemaRef ds:uri="http://schemas.microsoft.com/office/2006/metadata/properties"/>
    <ds:schemaRef ds:uri="http://schemas.microsoft.com/office/infopath/2007/PartnerControls"/>
    <ds:schemaRef ds:uri="88f9c89a-407a-49b7-9ca1-7578c3d06dfc"/>
    <ds:schemaRef ds:uri="6ded5182-507a-430e-922d-50a9575e5a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Presentation</vt:lpstr>
      <vt:lpstr>Ground Rules</vt:lpstr>
      <vt:lpstr>Learning Objectives</vt:lpstr>
      <vt:lpstr>Young people in research</vt:lpstr>
      <vt:lpstr>Young people in research</vt:lpstr>
      <vt:lpstr>Rights, data and research</vt:lpstr>
      <vt:lpstr>Benefits and drawback card sort</vt:lpstr>
      <vt:lpstr>What have we learnt? </vt:lpstr>
      <vt:lpstr>Private reflection</vt:lpstr>
      <vt:lpstr>Support</vt:lpstr>
      <vt:lpstr>Extension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ab@mphcreative.com</dc:creator>
  <cp:lastModifiedBy>Jane Stevens</cp:lastModifiedBy>
  <cp:revision>11</cp:revision>
  <dcterms:created xsi:type="dcterms:W3CDTF">2023-06-26T15:47:43Z</dcterms:created>
  <dcterms:modified xsi:type="dcterms:W3CDTF">2025-06-05T10:31:44Z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0x010100078CD5EEA548FA42A79E02DE2A5D37FC</vt:lpwstr>
  </property>
  <property fmtid="{D5CDD505-2E9C-101B-9397-08002B2CF9AE}" pid="3" name="MediaServiceImageTags">
    <vt:lpwstr/>
  </property>
</Properties>
</file>